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-96" y="-12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295615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8989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8989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60af8f9f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60af8f9ff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60af8f9f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60af8f9f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60af8f9ff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60af8f9ff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60af8f9ff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60af8f9ff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60af8f9ff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60af8f9ff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60af8f9f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60af8f9f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60af8f9ff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60af8f9ff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60af8f9ff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60af8f9ff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60af8f9ff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60af8f9ff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60af8f9ff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60af8f9ff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60136a717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60136a717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60af8f9f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60af8f9f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60af8f9f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60af8f9f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60136a717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60136a717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8898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8898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c6f889893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c6f889893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6161a7b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6161a7b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60af8f9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60af8f9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60af8f9f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60af8f9f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60af8f9f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60af8f9f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733219" y="2235351"/>
            <a:ext cx="385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630600" y="136800"/>
            <a:ext cx="7893000" cy="1853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630600" y="3228375"/>
            <a:ext cx="7893000" cy="1274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title" hasCustomPrompt="1"/>
          </p:nvPr>
        </p:nvSpPr>
        <p:spPr>
          <a:xfrm>
            <a:off x="586725" y="1353788"/>
            <a:ext cx="79707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586725" y="2968388"/>
            <a:ext cx="79707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509550" y="1921350"/>
            <a:ext cx="8124900" cy="13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-125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" name="Google Shape;23;p4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5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311700" y="1417950"/>
            <a:ext cx="3999900" cy="315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2"/>
          </p:nvPr>
        </p:nvSpPr>
        <p:spPr>
          <a:xfrm>
            <a:off x="4832400" y="1417950"/>
            <a:ext cx="3999900" cy="315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37;p7"/>
          <p:cNvCxnSpPr/>
          <p:nvPr/>
        </p:nvCxnSpPr>
        <p:spPr>
          <a:xfrm>
            <a:off x="411044" y="1417772"/>
            <a:ext cx="385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1640350"/>
            <a:ext cx="2808000" cy="292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8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4572000" y="-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265500" y="1084625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265500" y="2845200"/>
            <a:ext cx="4045200" cy="142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lue-gold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ctrTitle"/>
          </p:nvPr>
        </p:nvSpPr>
        <p:spPr>
          <a:xfrm>
            <a:off x="630600" y="136800"/>
            <a:ext cx="7893000" cy="18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Tech Literacy/Job Training</a:t>
            </a:r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630600" y="3228375"/>
            <a:ext cx="7893000" cy="127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Christopher Schilling and Sam Walker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975" y="0"/>
            <a:ext cx="8018098" cy="312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/>
          <p:nvPr/>
        </p:nvSpPr>
        <p:spPr>
          <a:xfrm>
            <a:off x="0" y="0"/>
            <a:ext cx="534000" cy="3125400"/>
          </a:xfrm>
          <a:prstGeom prst="rect">
            <a:avLst/>
          </a:prstGeom>
          <a:solidFill>
            <a:srgbClr val="191919">
              <a:alpha val="8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8552075" y="25"/>
            <a:ext cx="591900" cy="3125400"/>
          </a:xfrm>
          <a:prstGeom prst="rect">
            <a:avLst/>
          </a:prstGeom>
          <a:solidFill>
            <a:srgbClr val="191919">
              <a:alpha val="8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 txBox="1"/>
          <p:nvPr/>
        </p:nvSpPr>
        <p:spPr>
          <a:xfrm>
            <a:off x="1486350" y="3125450"/>
            <a:ext cx="6933300" cy="18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layfair Display"/>
              <a:buChar char="●"/>
            </a:pPr>
            <a:r>
              <a:rPr lang="en" sz="1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Phone number is to South Bend WorkOne </a:t>
            </a:r>
            <a:endParaRPr sz="18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layfair Display"/>
              <a:buChar char="●"/>
            </a:pPr>
            <a:r>
              <a:rPr lang="en" sz="1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For small </a:t>
            </a:r>
            <a:r>
              <a:rPr lang="en" sz="18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existing</a:t>
            </a:r>
            <a:r>
              <a:rPr lang="en" sz="1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businesses to grow internally</a:t>
            </a:r>
            <a:endParaRPr sz="18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layfair Display"/>
              <a:buChar char="●"/>
            </a:pPr>
            <a:r>
              <a:rPr lang="en" sz="1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“courses” are online videos (~5-10 minutes long)</a:t>
            </a:r>
            <a:endParaRPr sz="18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layfair Display"/>
              <a:buChar char="●"/>
            </a:pPr>
            <a:r>
              <a:rPr lang="en" sz="1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Personal learning rather than certified training</a:t>
            </a:r>
            <a:endParaRPr sz="18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marR="114300" lvl="0" indent="0" algn="l" rtl="0">
              <a:spcBef>
                <a:spcPts val="20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3950"/>
            <a:ext cx="9144002" cy="67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114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4"/>
          <p:cNvPicPr preferRelativeResize="0"/>
          <p:nvPr/>
        </p:nvPicPr>
        <p:blipFill rotWithShape="1">
          <a:blip r:embed="rId4">
            <a:alphaModFix/>
          </a:blip>
          <a:srcRect r="4131"/>
          <a:stretch/>
        </p:blipFill>
        <p:spPr>
          <a:xfrm>
            <a:off x="0" y="1604275"/>
            <a:ext cx="5433926" cy="353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4"/>
          <p:cNvPicPr preferRelativeResize="0"/>
          <p:nvPr/>
        </p:nvPicPr>
        <p:blipFill rotWithShape="1">
          <a:blip r:embed="rId5">
            <a:alphaModFix/>
          </a:blip>
          <a:srcRect b="2534"/>
          <a:stretch/>
        </p:blipFill>
        <p:spPr>
          <a:xfrm>
            <a:off x="5433920" y="1604275"/>
            <a:ext cx="3695630" cy="353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4"/>
          <p:cNvSpPr/>
          <p:nvPr/>
        </p:nvSpPr>
        <p:spPr>
          <a:xfrm rot="10798908">
            <a:off x="4253908" y="90578"/>
            <a:ext cx="944400" cy="493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4"/>
          <p:cNvSpPr/>
          <p:nvPr/>
        </p:nvSpPr>
        <p:spPr>
          <a:xfrm rot="7679682">
            <a:off x="977262" y="4052035"/>
            <a:ext cx="944462" cy="49305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4"/>
          <p:cNvSpPr/>
          <p:nvPr/>
        </p:nvSpPr>
        <p:spPr>
          <a:xfrm>
            <a:off x="4538195" y="3506357"/>
            <a:ext cx="944400" cy="493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>
            <a:spLocks noGrp="1"/>
          </p:cNvSpPr>
          <p:nvPr>
            <p:ph type="title"/>
          </p:nvPr>
        </p:nvSpPr>
        <p:spPr>
          <a:xfrm>
            <a:off x="110400" y="76300"/>
            <a:ext cx="8150700" cy="9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Transition Resources Group</a:t>
            </a:r>
            <a:endParaRPr sz="3000"/>
          </a:p>
        </p:txBody>
      </p:sp>
      <p:sp>
        <p:nvSpPr>
          <p:cNvPr id="185" name="Google Shape;185;p25"/>
          <p:cNvSpPr txBox="1"/>
          <p:nvPr/>
        </p:nvSpPr>
        <p:spPr>
          <a:xfrm>
            <a:off x="213900" y="2160025"/>
            <a:ext cx="8716200" cy="17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No website                  Call for Info                   Invalid </a:t>
            </a:r>
            <a:r>
              <a:rPr lang="en" sz="18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#</a:t>
            </a:r>
            <a:endParaRPr sz="1800" b="1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86" name="Google Shape;186;p25"/>
          <p:cNvPicPr preferRelativeResize="0"/>
          <p:nvPr/>
        </p:nvPicPr>
        <p:blipFill rotWithShape="1">
          <a:blip r:embed="rId3">
            <a:alphaModFix/>
          </a:blip>
          <a:srcRect l="18593" t="12870" r="1297" b="27651"/>
          <a:stretch/>
        </p:blipFill>
        <p:spPr>
          <a:xfrm>
            <a:off x="6710850" y="1367299"/>
            <a:ext cx="2433153" cy="240889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5"/>
          <p:cNvSpPr txBox="1"/>
          <p:nvPr/>
        </p:nvSpPr>
        <p:spPr>
          <a:xfrm>
            <a:off x="6710850" y="3355300"/>
            <a:ext cx="21867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Frustration</a:t>
            </a:r>
            <a:endParaRPr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88" name="Google Shape;188;p25"/>
          <p:cNvSpPr/>
          <p:nvPr/>
        </p:nvSpPr>
        <p:spPr>
          <a:xfrm>
            <a:off x="1550649" y="2232253"/>
            <a:ext cx="718200" cy="319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3F3F3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5"/>
          <p:cNvSpPr/>
          <p:nvPr/>
        </p:nvSpPr>
        <p:spPr>
          <a:xfrm>
            <a:off x="3826649" y="2232253"/>
            <a:ext cx="718200" cy="319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3F3F3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5"/>
          <p:cNvSpPr/>
          <p:nvPr/>
        </p:nvSpPr>
        <p:spPr>
          <a:xfrm>
            <a:off x="5890174" y="2232253"/>
            <a:ext cx="718200" cy="319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3F3F3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6"/>
          <p:cNvPicPr preferRelativeResize="0"/>
          <p:nvPr/>
        </p:nvPicPr>
        <p:blipFill rotWithShape="1">
          <a:blip r:embed="rId3">
            <a:alphaModFix/>
          </a:blip>
          <a:srcRect b="14456"/>
          <a:stretch/>
        </p:blipFill>
        <p:spPr>
          <a:xfrm>
            <a:off x="0" y="0"/>
            <a:ext cx="9143999" cy="111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3550" y="1760415"/>
            <a:ext cx="3360454" cy="3383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" y="1760415"/>
            <a:ext cx="4018913" cy="338308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6"/>
          <p:cNvSpPr/>
          <p:nvPr/>
        </p:nvSpPr>
        <p:spPr>
          <a:xfrm rot="7679682">
            <a:off x="977262" y="4052035"/>
            <a:ext cx="944462" cy="49305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6"/>
          <p:cNvSpPr/>
          <p:nvPr/>
        </p:nvSpPr>
        <p:spPr>
          <a:xfrm rot="10798908">
            <a:off x="3412058" y="153"/>
            <a:ext cx="944400" cy="493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6"/>
          <p:cNvSpPr/>
          <p:nvPr/>
        </p:nvSpPr>
        <p:spPr>
          <a:xfrm rot="5398927">
            <a:off x="4076327" y="3054100"/>
            <a:ext cx="2884200" cy="40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>
            <a:spLocks noGrp="1"/>
          </p:cNvSpPr>
          <p:nvPr>
            <p:ph type="title"/>
          </p:nvPr>
        </p:nvSpPr>
        <p:spPr>
          <a:xfrm>
            <a:off x="110400" y="76300"/>
            <a:ext cx="8150700" cy="9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Iago Youth Build</a:t>
            </a:r>
            <a:endParaRPr sz="3000"/>
          </a:p>
        </p:txBody>
      </p:sp>
      <p:sp>
        <p:nvSpPr>
          <p:cNvPr id="206" name="Google Shape;206;p27"/>
          <p:cNvSpPr txBox="1"/>
          <p:nvPr/>
        </p:nvSpPr>
        <p:spPr>
          <a:xfrm>
            <a:off x="213900" y="2160025"/>
            <a:ext cx="8716200" cy="17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No website                  Call for Info                   Invalid </a:t>
            </a:r>
            <a:r>
              <a:rPr lang="en" sz="18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#</a:t>
            </a:r>
            <a:endParaRPr sz="1800" b="1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07" name="Google Shape;207;p27"/>
          <p:cNvPicPr preferRelativeResize="0"/>
          <p:nvPr/>
        </p:nvPicPr>
        <p:blipFill rotWithShape="1">
          <a:blip r:embed="rId3">
            <a:alphaModFix/>
          </a:blip>
          <a:srcRect l="18593" t="12870" r="1297" b="27651"/>
          <a:stretch/>
        </p:blipFill>
        <p:spPr>
          <a:xfrm>
            <a:off x="6710850" y="1367299"/>
            <a:ext cx="2433153" cy="2408897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 txBox="1"/>
          <p:nvPr/>
        </p:nvSpPr>
        <p:spPr>
          <a:xfrm>
            <a:off x="6710850" y="3355300"/>
            <a:ext cx="21867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More Frustration</a:t>
            </a:r>
            <a:endParaRPr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09" name="Google Shape;209;p27"/>
          <p:cNvSpPr/>
          <p:nvPr/>
        </p:nvSpPr>
        <p:spPr>
          <a:xfrm>
            <a:off x="1550649" y="2232253"/>
            <a:ext cx="718200" cy="319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3F3F3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7"/>
          <p:cNvSpPr/>
          <p:nvPr/>
        </p:nvSpPr>
        <p:spPr>
          <a:xfrm>
            <a:off x="5819899" y="2232253"/>
            <a:ext cx="718200" cy="319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3F3F3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7"/>
          <p:cNvSpPr/>
          <p:nvPr/>
        </p:nvSpPr>
        <p:spPr>
          <a:xfrm>
            <a:off x="3826649" y="2232253"/>
            <a:ext cx="718200" cy="319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3F3F3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8"/>
          <p:cNvPicPr preferRelativeResize="0"/>
          <p:nvPr/>
        </p:nvPicPr>
        <p:blipFill rotWithShape="1">
          <a:blip r:embed="rId3">
            <a:alphaModFix/>
          </a:blip>
          <a:srcRect b="20967"/>
          <a:stretch/>
        </p:blipFill>
        <p:spPr>
          <a:xfrm>
            <a:off x="0" y="0"/>
            <a:ext cx="9143999" cy="10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8750" y="805225"/>
            <a:ext cx="2032899" cy="17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532303"/>
            <a:ext cx="9143999" cy="261119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8"/>
          <p:cNvSpPr/>
          <p:nvPr/>
        </p:nvSpPr>
        <p:spPr>
          <a:xfrm rot="10798908">
            <a:off x="3893008" y="153"/>
            <a:ext cx="944400" cy="493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8"/>
          <p:cNvSpPr/>
          <p:nvPr/>
        </p:nvSpPr>
        <p:spPr>
          <a:xfrm rot="-1092">
            <a:off x="2466025" y="2237357"/>
            <a:ext cx="944400" cy="493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>
            <a:spLocks noGrp="1"/>
          </p:cNvSpPr>
          <p:nvPr>
            <p:ph type="title"/>
          </p:nvPr>
        </p:nvSpPr>
        <p:spPr>
          <a:xfrm>
            <a:off x="110400" y="76300"/>
            <a:ext cx="8150700" cy="9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Essig Enterprises Training Program</a:t>
            </a:r>
            <a:endParaRPr sz="3000"/>
          </a:p>
        </p:txBody>
      </p:sp>
      <p:sp>
        <p:nvSpPr>
          <p:cNvPr id="226" name="Google Shape;226;p29"/>
          <p:cNvSpPr txBox="1"/>
          <p:nvPr/>
        </p:nvSpPr>
        <p:spPr>
          <a:xfrm>
            <a:off x="49625" y="2160025"/>
            <a:ext cx="8716200" cy="17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                                  Call for Info                   Voicemail full</a:t>
            </a:r>
            <a:endParaRPr sz="1800" b="1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27" name="Google Shape;227;p29"/>
          <p:cNvSpPr/>
          <p:nvPr/>
        </p:nvSpPr>
        <p:spPr>
          <a:xfrm>
            <a:off x="1381674" y="2232253"/>
            <a:ext cx="718200" cy="319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3F3F3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9"/>
          <p:cNvSpPr/>
          <p:nvPr/>
        </p:nvSpPr>
        <p:spPr>
          <a:xfrm>
            <a:off x="6076574" y="2232253"/>
            <a:ext cx="718200" cy="319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3F3F3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9"/>
          <p:cNvSpPr/>
          <p:nvPr/>
        </p:nvSpPr>
        <p:spPr>
          <a:xfrm>
            <a:off x="3641849" y="2232253"/>
            <a:ext cx="718200" cy="319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3F3F3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0" name="Google Shape;230;p29"/>
          <p:cNvPicPr preferRelativeResize="0"/>
          <p:nvPr/>
        </p:nvPicPr>
        <p:blipFill rotWithShape="1">
          <a:blip r:embed="rId3">
            <a:alphaModFix/>
          </a:blip>
          <a:srcRect l="14601" t="14667" r="5824" b="23653"/>
          <a:stretch/>
        </p:blipFill>
        <p:spPr>
          <a:xfrm>
            <a:off x="6916200" y="1298775"/>
            <a:ext cx="2227802" cy="2302328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9"/>
          <p:cNvSpPr txBox="1"/>
          <p:nvPr/>
        </p:nvSpPr>
        <p:spPr>
          <a:xfrm>
            <a:off x="6916200" y="3180200"/>
            <a:ext cx="21867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Even More Frustration</a:t>
            </a:r>
            <a:endParaRPr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32" name="Google Shape;232;p29"/>
          <p:cNvSpPr txBox="1"/>
          <p:nvPr/>
        </p:nvSpPr>
        <p:spPr>
          <a:xfrm>
            <a:off x="49625" y="1981750"/>
            <a:ext cx="13320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Had a website </a:t>
            </a:r>
            <a:endParaRPr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Not clear on who could train here</a:t>
            </a:r>
            <a:endParaRPr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0"/>
          <p:cNvPicPr preferRelativeResize="0"/>
          <p:nvPr/>
        </p:nvPicPr>
        <p:blipFill rotWithShape="1">
          <a:blip r:embed="rId3">
            <a:alphaModFix/>
          </a:blip>
          <a:srcRect b="11574"/>
          <a:stretch/>
        </p:blipFill>
        <p:spPr>
          <a:xfrm>
            <a:off x="51450" y="0"/>
            <a:ext cx="9092549" cy="112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1200" y="2197036"/>
            <a:ext cx="2638476" cy="2946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0"/>
          <p:cNvPicPr preferRelativeResize="0"/>
          <p:nvPr/>
        </p:nvPicPr>
        <p:blipFill rotWithShape="1">
          <a:blip r:embed="rId5">
            <a:alphaModFix/>
          </a:blip>
          <a:srcRect b="4095"/>
          <a:stretch/>
        </p:blipFill>
        <p:spPr>
          <a:xfrm>
            <a:off x="2587275" y="2116925"/>
            <a:ext cx="6556725" cy="302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0"/>
          <p:cNvSpPr/>
          <p:nvPr/>
        </p:nvSpPr>
        <p:spPr>
          <a:xfrm rot="7679682">
            <a:off x="795800" y="4052035"/>
            <a:ext cx="944462" cy="49305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0"/>
          <p:cNvSpPr/>
          <p:nvPr/>
        </p:nvSpPr>
        <p:spPr>
          <a:xfrm rot="10798908">
            <a:off x="2909008" y="153"/>
            <a:ext cx="944400" cy="493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>
            <a:spLocks noGrp="1"/>
          </p:cNvSpPr>
          <p:nvPr>
            <p:ph type="title"/>
          </p:nvPr>
        </p:nvSpPr>
        <p:spPr>
          <a:xfrm>
            <a:off x="110400" y="76300"/>
            <a:ext cx="8150700" cy="9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Job Corps</a:t>
            </a:r>
            <a:endParaRPr sz="3000"/>
          </a:p>
        </p:txBody>
      </p:sp>
      <p:sp>
        <p:nvSpPr>
          <p:cNvPr id="247" name="Google Shape;247;p31"/>
          <p:cNvSpPr txBox="1"/>
          <p:nvPr/>
        </p:nvSpPr>
        <p:spPr>
          <a:xfrm>
            <a:off x="220650" y="1025850"/>
            <a:ext cx="19320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Got a Call Back!</a:t>
            </a:r>
            <a:endParaRPr sz="18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48" name="Google Shape;248;p31"/>
          <p:cNvSpPr txBox="1"/>
          <p:nvPr/>
        </p:nvSpPr>
        <p:spPr>
          <a:xfrm>
            <a:off x="2152650" y="1544400"/>
            <a:ext cx="6933300" cy="28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layfair Display"/>
              <a:buChar char="●"/>
            </a:pPr>
            <a:r>
              <a:rPr lang="en" sz="1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They work with Dept of Labor</a:t>
            </a:r>
            <a:endParaRPr sz="18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layfair Display"/>
              <a:buChar char="●"/>
            </a:pPr>
            <a:r>
              <a:rPr lang="en" sz="1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Free to low income families who meet criteria</a:t>
            </a:r>
            <a:endParaRPr sz="18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layfair Display"/>
              <a:buChar char="●"/>
            </a:pPr>
            <a:r>
              <a:rPr lang="en" sz="1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Ages 16-24 y/o</a:t>
            </a:r>
            <a:endParaRPr sz="18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layfair Display"/>
              <a:buChar char="●"/>
            </a:pPr>
            <a:r>
              <a:rPr lang="en" sz="1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Finish high school + training</a:t>
            </a:r>
            <a:endParaRPr sz="18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layfair Display"/>
              <a:buChar char="●"/>
            </a:pPr>
            <a:r>
              <a:rPr lang="en" sz="1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Live-on campus not in South Bend</a:t>
            </a:r>
            <a:endParaRPr sz="18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layfair Display"/>
              <a:buChar char="●"/>
            </a:pPr>
            <a:r>
              <a:rPr lang="en" sz="1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Training in culinary arts, computer technician, auto industry, construction trade (electric, plumbing, painting etc)</a:t>
            </a:r>
            <a:endParaRPr sz="18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marR="114300" lvl="0" indent="0" algn="l" rtl="0">
              <a:spcBef>
                <a:spcPts val="20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Skills Required for Tech Literacy</a:t>
            </a:r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body" idx="1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According to the International Society for Technology in Education, tech literacy requires users to exhibit skills such as:</a:t>
            </a:r>
            <a:endParaRPr sz="1200" b="1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Creativity and Innovation</a:t>
            </a:r>
            <a:endParaRPr sz="14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Use technology to demonstrate creative thinking, problem solving, and knowledge construction.</a:t>
            </a:r>
            <a:endParaRPr sz="12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Communication and Collaboration</a:t>
            </a:r>
            <a:endParaRPr sz="14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Use technology to communicate and collaborate to enhance problem solving.</a:t>
            </a:r>
            <a:endParaRPr sz="12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Research and Information Fluency</a:t>
            </a:r>
            <a:endParaRPr sz="14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Use technology to find and use accurate, up-to-date information.</a:t>
            </a:r>
            <a:endParaRPr sz="12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Digital Citizenship</a:t>
            </a:r>
            <a:endParaRPr sz="14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Understand what it means to be an ethical citizen in the digital world.</a:t>
            </a:r>
            <a:endParaRPr sz="12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Technology Operations and Concepts</a:t>
            </a:r>
            <a:endParaRPr sz="14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Illustrate an understanding of technological systems and concepts.</a:t>
            </a: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>
            <a:spLocks noGrp="1"/>
          </p:cNvSpPr>
          <p:nvPr>
            <p:ph type="title"/>
          </p:nvPr>
        </p:nvSpPr>
        <p:spPr>
          <a:xfrm>
            <a:off x="110400" y="76300"/>
            <a:ext cx="8150700" cy="9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Emergency Help Resources</a:t>
            </a:r>
            <a:endParaRPr sz="3000"/>
          </a:p>
        </p:txBody>
      </p:sp>
      <p:sp>
        <p:nvSpPr>
          <p:cNvPr id="254" name="Google Shape;254;p32"/>
          <p:cNvSpPr txBox="1"/>
          <p:nvPr/>
        </p:nvSpPr>
        <p:spPr>
          <a:xfrm>
            <a:off x="-131650" y="1064375"/>
            <a:ext cx="3934800" cy="32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Stone Soup</a:t>
            </a:r>
            <a:endParaRPr sz="18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fair Display"/>
              <a:buChar char="●"/>
            </a:pPr>
            <a:r>
              <a:rPr lang="en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Currently closed- restructuring</a:t>
            </a:r>
            <a:endParaRPr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fair Display"/>
              <a:buChar char="●"/>
            </a:pPr>
            <a:r>
              <a:rPr lang="en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Crisis Intervention (financial)</a:t>
            </a:r>
            <a:endParaRPr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fair Display"/>
              <a:buChar char="○"/>
            </a:pPr>
            <a:r>
              <a:rPr lang="en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Pay bills- need $100 now</a:t>
            </a:r>
            <a:endParaRPr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fair Display"/>
              <a:buChar char="●"/>
            </a:pPr>
            <a:r>
              <a:rPr lang="en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Self sufficiency training</a:t>
            </a:r>
            <a:endParaRPr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fair Display"/>
              <a:buChar char="○"/>
            </a:pPr>
            <a:r>
              <a:rPr lang="en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Mentoring</a:t>
            </a:r>
            <a:endParaRPr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fair Display"/>
              <a:buChar char="○"/>
            </a:pPr>
            <a:r>
              <a:rPr lang="en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Budget counseling</a:t>
            </a:r>
            <a:endParaRPr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fair Display"/>
              <a:buChar char="○"/>
            </a:pPr>
            <a:r>
              <a:rPr lang="en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Resume writing</a:t>
            </a:r>
            <a:endParaRPr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55" name="Google Shape;255;p32"/>
          <p:cNvSpPr txBox="1"/>
          <p:nvPr/>
        </p:nvSpPr>
        <p:spPr>
          <a:xfrm>
            <a:off x="5135375" y="1010200"/>
            <a:ext cx="4116900" cy="39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Bridge Out of Poverty</a:t>
            </a:r>
            <a:endParaRPr sz="18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layfair Display"/>
              <a:buChar char="●"/>
            </a:pPr>
            <a:r>
              <a:rPr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Free classes for underresourced</a:t>
            </a:r>
            <a:endParaRPr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layfair Display"/>
              <a:buChar char="●"/>
            </a:pPr>
            <a:r>
              <a:rPr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50 hr “Getting Ahead” class</a:t>
            </a:r>
            <a:endParaRPr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layfair Display"/>
              <a:buChar char="●"/>
            </a:pPr>
            <a:r>
              <a:rPr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Financial management class</a:t>
            </a:r>
            <a:endParaRPr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layfair Display"/>
              <a:buChar char="●"/>
            </a:pPr>
            <a:r>
              <a:rPr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Employer/employee program to improve retention and stabilize the workplace</a:t>
            </a:r>
            <a:endParaRPr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layfair Display"/>
              <a:buChar char="●"/>
            </a:pPr>
            <a:r>
              <a:rPr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Professional development workshops for entire community</a:t>
            </a:r>
            <a:endParaRPr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layfair Display"/>
              <a:buChar char="●"/>
            </a:pPr>
            <a:r>
              <a:rPr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Paid consulting work with companies</a:t>
            </a:r>
            <a:endParaRPr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layfair Display"/>
              <a:buChar char="●"/>
            </a:pPr>
            <a:r>
              <a:rPr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Working to move people out of poverty</a:t>
            </a:r>
            <a:endParaRPr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layfair Display"/>
              <a:buChar char="●"/>
            </a:pPr>
            <a:r>
              <a:rPr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 lenses of poverty</a:t>
            </a:r>
            <a:endParaRPr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layfair Display"/>
              <a:buChar char="○"/>
            </a:pPr>
            <a:r>
              <a:rPr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Individual</a:t>
            </a:r>
            <a:endParaRPr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layfair Display"/>
              <a:buChar char="○"/>
            </a:pPr>
            <a:r>
              <a:rPr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Institutional</a:t>
            </a:r>
            <a:endParaRPr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layfair Display"/>
              <a:buChar char="○"/>
            </a:pPr>
            <a:r>
              <a:rPr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Community (policies/infrastructure)</a:t>
            </a:r>
            <a:endParaRPr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256" name="Google Shape;2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2262" y="3048525"/>
            <a:ext cx="2493375" cy="1560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7" name="Google Shape;257;p32"/>
          <p:cNvCxnSpPr/>
          <p:nvPr/>
        </p:nvCxnSpPr>
        <p:spPr>
          <a:xfrm>
            <a:off x="2537475" y="3412925"/>
            <a:ext cx="0" cy="1283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" name="Google Shape;258;p32"/>
          <p:cNvCxnSpPr/>
          <p:nvPr/>
        </p:nvCxnSpPr>
        <p:spPr>
          <a:xfrm>
            <a:off x="5240450" y="2914125"/>
            <a:ext cx="0" cy="1283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" name="Google Shape;259;p32"/>
          <p:cNvCxnSpPr/>
          <p:nvPr/>
        </p:nvCxnSpPr>
        <p:spPr>
          <a:xfrm rot="10800000">
            <a:off x="2556725" y="4696325"/>
            <a:ext cx="1437300" cy="1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" name="Google Shape;260;p32"/>
          <p:cNvCxnSpPr/>
          <p:nvPr/>
        </p:nvCxnSpPr>
        <p:spPr>
          <a:xfrm rot="10800000">
            <a:off x="3803150" y="2914113"/>
            <a:ext cx="1437300" cy="1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"/>
          <p:cNvSpPr txBox="1">
            <a:spLocks noGrp="1"/>
          </p:cNvSpPr>
          <p:nvPr>
            <p:ph type="title"/>
          </p:nvPr>
        </p:nvSpPr>
        <p:spPr>
          <a:xfrm>
            <a:off x="110400" y="76300"/>
            <a:ext cx="8150700" cy="9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                      South Bend Tech </a:t>
            </a:r>
            <a:endParaRPr sz="3000"/>
          </a:p>
        </p:txBody>
      </p:sp>
      <p:sp>
        <p:nvSpPr>
          <p:cNvPr id="266" name="Google Shape;266;p33"/>
          <p:cNvSpPr txBox="1"/>
          <p:nvPr/>
        </p:nvSpPr>
        <p:spPr>
          <a:xfrm>
            <a:off x="1129400" y="1010200"/>
            <a:ext cx="4034400" cy="39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Provision Software Developer</a:t>
            </a:r>
            <a:endParaRPr sz="18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PEI Genesis</a:t>
            </a:r>
            <a:endParaRPr sz="18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Electronic Commerce Inc</a:t>
            </a:r>
            <a:endParaRPr sz="18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Career Transitions</a:t>
            </a:r>
            <a:endParaRPr sz="18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ExakTime</a:t>
            </a:r>
            <a:endParaRPr sz="18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Revature</a:t>
            </a:r>
            <a:endParaRPr sz="18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Actium Consulting LLC</a:t>
            </a:r>
            <a:endParaRPr sz="18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67" name="Google Shape;2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0300" y="0"/>
            <a:ext cx="36136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3"/>
          <p:cNvSpPr/>
          <p:nvPr/>
        </p:nvSpPr>
        <p:spPr>
          <a:xfrm rot="10800000">
            <a:off x="7313500" y="589630"/>
            <a:ext cx="468600" cy="25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3"/>
          <p:cNvSpPr/>
          <p:nvPr/>
        </p:nvSpPr>
        <p:spPr>
          <a:xfrm rot="10800000">
            <a:off x="6767775" y="4140230"/>
            <a:ext cx="468600" cy="25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3"/>
          <p:cNvSpPr/>
          <p:nvPr/>
        </p:nvSpPr>
        <p:spPr>
          <a:xfrm rot="10800000">
            <a:off x="7987900" y="4754605"/>
            <a:ext cx="468600" cy="25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3"/>
          <p:cNvSpPr/>
          <p:nvPr/>
        </p:nvSpPr>
        <p:spPr>
          <a:xfrm rot="10800000">
            <a:off x="7370325" y="1426680"/>
            <a:ext cx="468600" cy="25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3"/>
          <p:cNvSpPr/>
          <p:nvPr/>
        </p:nvSpPr>
        <p:spPr>
          <a:xfrm rot="10800000">
            <a:off x="7666450" y="2184805"/>
            <a:ext cx="468600" cy="25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3"/>
          <p:cNvSpPr/>
          <p:nvPr/>
        </p:nvSpPr>
        <p:spPr>
          <a:xfrm rot="10800000">
            <a:off x="7726450" y="2942930"/>
            <a:ext cx="468600" cy="25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3"/>
          <p:cNvSpPr/>
          <p:nvPr/>
        </p:nvSpPr>
        <p:spPr>
          <a:xfrm rot="10800000">
            <a:off x="7987900" y="3557305"/>
            <a:ext cx="468600" cy="25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OECD Study</a:t>
            </a:r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Organization for Economic Cooperation and Development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Conducted from 2011-2015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 215,000 Participants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From 33 “rich” countries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Aged 16-65, working age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Participants were asked to perform 14 computer-based tasks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Easy tasks such as the reply-all feature for email.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Difficult tasks such as scheduling a meeting room in a scheduling application using information from several emails.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 idx="4294967295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Levels of Tech Proficiency</a:t>
            </a:r>
            <a:endParaRPr/>
          </a:p>
        </p:txBody>
      </p:sp>
      <p:grpSp>
        <p:nvGrpSpPr>
          <p:cNvPr id="87" name="Google Shape;87;p16"/>
          <p:cNvGrpSpPr/>
          <p:nvPr/>
        </p:nvGrpSpPr>
        <p:grpSpPr>
          <a:xfrm>
            <a:off x="431856" y="1342512"/>
            <a:ext cx="4135234" cy="1439647"/>
            <a:chOff x="431825" y="1342525"/>
            <a:chExt cx="2683300" cy="3302700"/>
          </a:xfrm>
        </p:grpSpPr>
        <p:sp>
          <p:nvSpPr>
            <p:cNvPr id="88" name="Google Shape;88;p16"/>
            <p:cNvSpPr/>
            <p:nvPr/>
          </p:nvSpPr>
          <p:spPr>
            <a:xfrm>
              <a:off x="431825" y="1342525"/>
              <a:ext cx="2683200" cy="3302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6"/>
            <p:cNvSpPr txBox="1"/>
            <p:nvPr/>
          </p:nvSpPr>
          <p:spPr>
            <a:xfrm>
              <a:off x="431925" y="1342525"/>
              <a:ext cx="2683200" cy="823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0" name="Google Shape;90;p16"/>
          <p:cNvCxnSpPr/>
          <p:nvPr/>
        </p:nvCxnSpPr>
        <p:spPr>
          <a:xfrm>
            <a:off x="857675" y="1286125"/>
            <a:ext cx="0" cy="478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" name="Google Shape;91;p16"/>
          <p:cNvSpPr txBox="1">
            <a:spLocks noGrp="1"/>
          </p:cNvSpPr>
          <p:nvPr>
            <p:ph type="body" idx="4294967295"/>
          </p:nvPr>
        </p:nvSpPr>
        <p:spPr>
          <a:xfrm>
            <a:off x="933875" y="1109125"/>
            <a:ext cx="3582000" cy="8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Below Level 1: 14% of Adult Population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4294967295"/>
          </p:nvPr>
        </p:nvSpPr>
        <p:spPr>
          <a:xfrm>
            <a:off x="508100" y="1820150"/>
            <a:ext cx="4059000" cy="8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use of only one function within a generic interface to meet one explicit criterion.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Ex. “Delete this email message” in an email program.</a:t>
            </a:r>
            <a:endParaRPr sz="1200"/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4294967295"/>
          </p:nvPr>
        </p:nvSpPr>
        <p:spPr>
          <a:xfrm>
            <a:off x="386975" y="1264525"/>
            <a:ext cx="4707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&gt;1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94" name="Google Shape;94;p16"/>
          <p:cNvGrpSpPr/>
          <p:nvPr/>
        </p:nvGrpSpPr>
        <p:grpSpPr>
          <a:xfrm>
            <a:off x="4690106" y="1342512"/>
            <a:ext cx="4135234" cy="1439647"/>
            <a:chOff x="431825" y="1342525"/>
            <a:chExt cx="2683300" cy="3302700"/>
          </a:xfrm>
        </p:grpSpPr>
        <p:sp>
          <p:nvSpPr>
            <p:cNvPr id="95" name="Google Shape;95;p16"/>
            <p:cNvSpPr/>
            <p:nvPr/>
          </p:nvSpPr>
          <p:spPr>
            <a:xfrm>
              <a:off x="431825" y="1342525"/>
              <a:ext cx="2683200" cy="3302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6"/>
            <p:cNvSpPr txBox="1"/>
            <p:nvPr/>
          </p:nvSpPr>
          <p:spPr>
            <a:xfrm>
              <a:off x="431925" y="1342525"/>
              <a:ext cx="2683200" cy="823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7" name="Google Shape;97;p16"/>
          <p:cNvCxnSpPr/>
          <p:nvPr/>
        </p:nvCxnSpPr>
        <p:spPr>
          <a:xfrm>
            <a:off x="5115925" y="1286125"/>
            <a:ext cx="0" cy="478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8" name="Google Shape;98;p16"/>
          <p:cNvSpPr txBox="1">
            <a:spLocks noGrp="1"/>
          </p:cNvSpPr>
          <p:nvPr>
            <p:ph type="body" idx="4294967295"/>
          </p:nvPr>
        </p:nvSpPr>
        <p:spPr>
          <a:xfrm>
            <a:off x="5192125" y="1109125"/>
            <a:ext cx="3500100" cy="8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Level 1: 29% of Adult Population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99" name="Google Shape;99;p16"/>
          <p:cNvSpPr txBox="1">
            <a:spLocks noGrp="1"/>
          </p:cNvSpPr>
          <p:nvPr>
            <p:ph type="body" idx="4294967295"/>
          </p:nvPr>
        </p:nvSpPr>
        <p:spPr>
          <a:xfrm>
            <a:off x="4766350" y="1820150"/>
            <a:ext cx="4059000" cy="8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Multi-step tasks that use familiar applications, such as email software or a web browser.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Ex. “Find all emails from John Smith.”</a:t>
            </a:r>
            <a:endParaRPr sz="1200"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4294967295"/>
          </p:nvPr>
        </p:nvSpPr>
        <p:spPr>
          <a:xfrm>
            <a:off x="4721575" y="1298150"/>
            <a:ext cx="3495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01" name="Google Shape;101;p16"/>
          <p:cNvGrpSpPr/>
          <p:nvPr/>
        </p:nvGrpSpPr>
        <p:grpSpPr>
          <a:xfrm>
            <a:off x="476731" y="3294837"/>
            <a:ext cx="4135234" cy="1439647"/>
            <a:chOff x="431825" y="1342525"/>
            <a:chExt cx="2683300" cy="3302700"/>
          </a:xfrm>
        </p:grpSpPr>
        <p:sp>
          <p:nvSpPr>
            <p:cNvPr id="102" name="Google Shape;102;p16"/>
            <p:cNvSpPr/>
            <p:nvPr/>
          </p:nvSpPr>
          <p:spPr>
            <a:xfrm>
              <a:off x="431825" y="1342525"/>
              <a:ext cx="2683200" cy="3302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6"/>
            <p:cNvSpPr txBox="1"/>
            <p:nvPr/>
          </p:nvSpPr>
          <p:spPr>
            <a:xfrm>
              <a:off x="431925" y="1342525"/>
              <a:ext cx="2683200" cy="823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4" name="Google Shape;104;p16"/>
          <p:cNvCxnSpPr/>
          <p:nvPr/>
        </p:nvCxnSpPr>
        <p:spPr>
          <a:xfrm>
            <a:off x="902550" y="3238450"/>
            <a:ext cx="0" cy="478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5" name="Google Shape;105;p16"/>
          <p:cNvSpPr txBox="1">
            <a:spLocks noGrp="1"/>
          </p:cNvSpPr>
          <p:nvPr>
            <p:ph type="body" idx="4294967295"/>
          </p:nvPr>
        </p:nvSpPr>
        <p:spPr>
          <a:xfrm>
            <a:off x="978750" y="3061450"/>
            <a:ext cx="3415200" cy="8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Level 2: 26% of Adult Population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4294967295"/>
          </p:nvPr>
        </p:nvSpPr>
        <p:spPr>
          <a:xfrm>
            <a:off x="552975" y="3585200"/>
            <a:ext cx="4059000" cy="8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use of tools (e.g. a sort function) that can facilitate the resolution of a problem.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Ex. “You want to find a sustainability-related document that was sent to you by John Smith in October last year,</a:t>
            </a:r>
            <a:endParaRPr sz="1200"/>
          </a:p>
        </p:txBody>
      </p:sp>
      <p:sp>
        <p:nvSpPr>
          <p:cNvPr id="107" name="Google Shape;107;p16"/>
          <p:cNvSpPr txBox="1">
            <a:spLocks noGrp="1"/>
          </p:cNvSpPr>
          <p:nvPr>
            <p:ph type="body" idx="4294967295"/>
          </p:nvPr>
        </p:nvSpPr>
        <p:spPr>
          <a:xfrm>
            <a:off x="431850" y="3216850"/>
            <a:ext cx="4707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2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08" name="Google Shape;108;p16"/>
          <p:cNvGrpSpPr/>
          <p:nvPr/>
        </p:nvGrpSpPr>
        <p:grpSpPr>
          <a:xfrm>
            <a:off x="4734981" y="3294837"/>
            <a:ext cx="4135234" cy="1439647"/>
            <a:chOff x="431825" y="1342525"/>
            <a:chExt cx="2683300" cy="3302700"/>
          </a:xfrm>
        </p:grpSpPr>
        <p:sp>
          <p:nvSpPr>
            <p:cNvPr id="109" name="Google Shape;109;p16"/>
            <p:cNvSpPr/>
            <p:nvPr/>
          </p:nvSpPr>
          <p:spPr>
            <a:xfrm>
              <a:off x="431825" y="1342525"/>
              <a:ext cx="2683200" cy="3302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6"/>
            <p:cNvSpPr txBox="1"/>
            <p:nvPr/>
          </p:nvSpPr>
          <p:spPr>
            <a:xfrm>
              <a:off x="431925" y="1342525"/>
              <a:ext cx="2683200" cy="823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1" name="Google Shape;111;p16"/>
          <p:cNvCxnSpPr/>
          <p:nvPr/>
        </p:nvCxnSpPr>
        <p:spPr>
          <a:xfrm>
            <a:off x="5160800" y="3238450"/>
            <a:ext cx="0" cy="478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2" name="Google Shape;112;p16"/>
          <p:cNvSpPr txBox="1">
            <a:spLocks noGrp="1"/>
          </p:cNvSpPr>
          <p:nvPr>
            <p:ph type="body" idx="4294967295"/>
          </p:nvPr>
        </p:nvSpPr>
        <p:spPr>
          <a:xfrm>
            <a:off x="5237000" y="3061450"/>
            <a:ext cx="3455100" cy="8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Level 3: 5% of Adult Population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4294967295"/>
          </p:nvPr>
        </p:nvSpPr>
        <p:spPr>
          <a:xfrm>
            <a:off x="4811225" y="3738850"/>
            <a:ext cx="4059000" cy="8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Tasks that require both generic and more specific technology applications.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Schedule a meeting room in a scheduling application, using info contained in several emails. </a:t>
            </a:r>
            <a:endParaRPr sz="1200"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4294967295"/>
          </p:nvPr>
        </p:nvSpPr>
        <p:spPr>
          <a:xfrm>
            <a:off x="4766450" y="3250475"/>
            <a:ext cx="3495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3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8150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26% of the Adult Population</a:t>
            </a:r>
            <a:r>
              <a:rPr lang="en" sz="2400"/>
              <a:t> </a:t>
            </a:r>
            <a:r>
              <a:rPr lang="en" sz="2400" b="0"/>
              <a:t>never attempted the tasks because they</a:t>
            </a:r>
            <a:r>
              <a:rPr lang="en" sz="2400"/>
              <a:t> </a:t>
            </a:r>
            <a:r>
              <a:rPr lang="en" sz="3000"/>
              <a:t>are unable to use a computer.</a:t>
            </a:r>
            <a:endParaRPr sz="3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 rot="-5400000">
            <a:off x="-967575" y="526350"/>
            <a:ext cx="35709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Proficiency in America</a:t>
            </a:r>
            <a:endParaRPr sz="2400"/>
          </a:p>
        </p:txBody>
      </p:sp>
      <p:pic>
        <p:nvPicPr>
          <p:cNvPr id="125" name="Google Shape;125;p18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150" y="0"/>
            <a:ext cx="740885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9"/>
          <p:cNvPicPr preferRelativeResize="0"/>
          <p:nvPr/>
        </p:nvPicPr>
        <p:blipFill rotWithShape="1">
          <a:blip r:embed="rId3">
            <a:alphaModFix/>
          </a:blip>
          <a:srcRect l="24557" t="872" r="12636"/>
          <a:stretch/>
        </p:blipFill>
        <p:spPr>
          <a:xfrm rot="-5400000">
            <a:off x="2397138" y="-2005323"/>
            <a:ext cx="4349723" cy="915414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/>
          <p:nvPr/>
        </p:nvSpPr>
        <p:spPr>
          <a:xfrm>
            <a:off x="472375" y="-26350"/>
            <a:ext cx="8254200" cy="205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9"/>
          <p:cNvSpPr/>
          <p:nvPr/>
        </p:nvSpPr>
        <p:spPr>
          <a:xfrm>
            <a:off x="548575" y="5002850"/>
            <a:ext cx="8254200" cy="205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9"/>
          <p:cNvSpPr/>
          <p:nvPr/>
        </p:nvSpPr>
        <p:spPr>
          <a:xfrm>
            <a:off x="777175" y="278450"/>
            <a:ext cx="8254200" cy="205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110400" y="76300"/>
            <a:ext cx="8150700" cy="9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Work Development Resources</a:t>
            </a:r>
            <a:endParaRPr sz="3000"/>
          </a:p>
        </p:txBody>
      </p:sp>
      <p:sp>
        <p:nvSpPr>
          <p:cNvPr id="139" name="Google Shape;139;p20"/>
          <p:cNvSpPr txBox="1"/>
          <p:nvPr/>
        </p:nvSpPr>
        <p:spPr>
          <a:xfrm>
            <a:off x="256775" y="1198100"/>
            <a:ext cx="8521200" cy="39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Work One </a:t>
            </a:r>
            <a:endParaRPr sz="18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Essig Enterprises</a:t>
            </a:r>
            <a:endParaRPr sz="18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Job Corps</a:t>
            </a:r>
            <a:endParaRPr sz="18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Iago Youth Build</a:t>
            </a:r>
            <a:endParaRPr sz="18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Transition Resources Corp</a:t>
            </a:r>
            <a:endParaRPr sz="18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Manta Academy</a:t>
            </a:r>
            <a:endParaRPr sz="18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75" y="969500"/>
            <a:ext cx="15621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713" y="2252438"/>
            <a:ext cx="1627425" cy="133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813" y="3776700"/>
            <a:ext cx="1687225" cy="124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7575" y="476600"/>
            <a:ext cx="1884025" cy="139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35975" y="2112500"/>
            <a:ext cx="1687200" cy="12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 rotWithShape="1">
          <a:blip r:embed="rId8">
            <a:alphaModFix/>
          </a:blip>
          <a:srcRect b="9420"/>
          <a:stretch/>
        </p:blipFill>
        <p:spPr>
          <a:xfrm>
            <a:off x="6935975" y="3698974"/>
            <a:ext cx="1834650" cy="126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" name="Google Shape;146;p20"/>
          <p:cNvCxnSpPr/>
          <p:nvPr/>
        </p:nvCxnSpPr>
        <p:spPr>
          <a:xfrm rot="10800000">
            <a:off x="245625" y="2177675"/>
            <a:ext cx="1767600" cy="9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" name="Google Shape;147;p20"/>
          <p:cNvCxnSpPr/>
          <p:nvPr/>
        </p:nvCxnSpPr>
        <p:spPr>
          <a:xfrm rot="10800000">
            <a:off x="245625" y="3677425"/>
            <a:ext cx="1767600" cy="9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20"/>
          <p:cNvCxnSpPr/>
          <p:nvPr/>
        </p:nvCxnSpPr>
        <p:spPr>
          <a:xfrm rot="10800000">
            <a:off x="6837575" y="1988263"/>
            <a:ext cx="1767600" cy="9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20"/>
          <p:cNvCxnSpPr/>
          <p:nvPr/>
        </p:nvCxnSpPr>
        <p:spPr>
          <a:xfrm rot="10800000">
            <a:off x="6895788" y="3533625"/>
            <a:ext cx="1767600" cy="9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"/>
            <a:ext cx="9144001" cy="246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 rotWithShape="1">
          <a:blip r:embed="rId4">
            <a:alphaModFix/>
          </a:blip>
          <a:srcRect l="33426" b="11574"/>
          <a:stretch/>
        </p:blipFill>
        <p:spPr>
          <a:xfrm>
            <a:off x="5256550" y="0"/>
            <a:ext cx="3887451" cy="246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1"/>
          <p:cNvSpPr txBox="1"/>
          <p:nvPr/>
        </p:nvSpPr>
        <p:spPr>
          <a:xfrm>
            <a:off x="1105350" y="2461500"/>
            <a:ext cx="6933300" cy="28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layfair Display"/>
              <a:buChar char="●"/>
            </a:pPr>
            <a:r>
              <a:rPr lang="en" sz="1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American Job Center through Workforce Innovation and Opportunity Act</a:t>
            </a:r>
            <a:endParaRPr sz="18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layfair Display"/>
              <a:buChar char="●"/>
            </a:pPr>
            <a:r>
              <a:rPr lang="en" sz="1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Training for </a:t>
            </a:r>
            <a:r>
              <a:rPr lang="en" sz="18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Northern Indiana</a:t>
            </a:r>
            <a:r>
              <a:rPr lang="en" sz="1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employer needs (math, writing and computer skills, soft skills)</a:t>
            </a:r>
            <a:endParaRPr sz="18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layfair Display"/>
              <a:buChar char="●"/>
            </a:pPr>
            <a:r>
              <a:rPr lang="en" sz="1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Sector partnerships/career pathways</a:t>
            </a:r>
            <a:endParaRPr sz="18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layfair Display"/>
              <a:buChar char="●"/>
            </a:pPr>
            <a:r>
              <a:rPr lang="en" sz="1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Removes employer-identified skills gaps </a:t>
            </a:r>
            <a:endParaRPr sz="18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layfair Display"/>
              <a:buChar char="●"/>
            </a:pPr>
            <a:r>
              <a:rPr lang="en" sz="1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Meets </a:t>
            </a:r>
            <a:r>
              <a:rPr lang="en" sz="18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local</a:t>
            </a:r>
            <a:r>
              <a:rPr lang="en" sz="1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employers needs</a:t>
            </a:r>
            <a:endParaRPr sz="18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layfair Display"/>
              <a:buChar char="●"/>
            </a:pPr>
            <a:r>
              <a:rPr lang="en" sz="1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310,000 workers and job seekers in this region</a:t>
            </a:r>
            <a:endParaRPr sz="18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marR="114300" lvl="0" indent="0" algn="l" rtl="0">
              <a:spcBef>
                <a:spcPts val="20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ue &amp; Gold">
  <a:themeElements>
    <a:clrScheme name="Blue &amp; Gold">
      <a:dk1>
        <a:srgbClr val="FFFFFF"/>
      </a:dk1>
      <a:lt1>
        <a:srgbClr val="01AFD1"/>
      </a:lt1>
      <a:dk2>
        <a:srgbClr val="1E2D31"/>
      </a:dk2>
      <a:lt2>
        <a:srgbClr val="BFC7CA"/>
      </a:lt2>
      <a:accent1>
        <a:srgbClr val="006F85"/>
      </a:accent1>
      <a:accent2>
        <a:srgbClr val="AF4345"/>
      </a:accent2>
      <a:accent3>
        <a:srgbClr val="47D06A"/>
      </a:accent3>
      <a:accent4>
        <a:srgbClr val="F58F8F"/>
      </a:accent4>
      <a:accent5>
        <a:srgbClr val="F6CD4C"/>
      </a:accent5>
      <a:accent6>
        <a:srgbClr val="F8E71C"/>
      </a:accent6>
      <a:hlink>
        <a:srgbClr val="F6CD4C"/>
      </a:hlink>
      <a:folHlink>
        <a:srgbClr val="F6CD4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655</Words>
  <Application>Microsoft Macintosh PowerPoint</Application>
  <PresentationFormat>On-screen Show (16:9)</PresentationFormat>
  <Paragraphs>117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Playfair Display</vt:lpstr>
      <vt:lpstr>Lato</vt:lpstr>
      <vt:lpstr>Blue &amp; Gold</vt:lpstr>
      <vt:lpstr>Tech Literacy/Job Training</vt:lpstr>
      <vt:lpstr>Skills Required for Tech Literacy</vt:lpstr>
      <vt:lpstr>OECD Study</vt:lpstr>
      <vt:lpstr>Levels of Tech Proficiency</vt:lpstr>
      <vt:lpstr>26% of the Adult Population never attempted the tasks because they are unable to use a computer.</vt:lpstr>
      <vt:lpstr>Proficiency in America</vt:lpstr>
      <vt:lpstr>PowerPoint Presentation</vt:lpstr>
      <vt:lpstr>Work Development Resources</vt:lpstr>
      <vt:lpstr>PowerPoint Presentation</vt:lpstr>
      <vt:lpstr>PowerPoint Presentation</vt:lpstr>
      <vt:lpstr>PowerPoint Presentation</vt:lpstr>
      <vt:lpstr>PowerPoint Presentation</vt:lpstr>
      <vt:lpstr>Transition Resources Group</vt:lpstr>
      <vt:lpstr>PowerPoint Presentation</vt:lpstr>
      <vt:lpstr>Iago Youth Build</vt:lpstr>
      <vt:lpstr>PowerPoint Presentation</vt:lpstr>
      <vt:lpstr>Essig Enterprises Training Program</vt:lpstr>
      <vt:lpstr>PowerPoint Presentation</vt:lpstr>
      <vt:lpstr>Job Corps</vt:lpstr>
      <vt:lpstr>Emergency Help Resources</vt:lpstr>
      <vt:lpstr>                      South Bend Tech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Literacy/Job Training</dc:title>
  <cp:lastModifiedBy>Samantha Walker</cp:lastModifiedBy>
  <cp:revision>1</cp:revision>
  <dcterms:modified xsi:type="dcterms:W3CDTF">2019-04-14T23:43:47Z</dcterms:modified>
</cp:coreProperties>
</file>